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99" r:id="rId3"/>
    <p:sldId id="303" r:id="rId4"/>
    <p:sldId id="308" r:id="rId5"/>
    <p:sldId id="300" r:id="rId6"/>
    <p:sldId id="309" r:id="rId7"/>
    <p:sldId id="302" r:id="rId8"/>
    <p:sldId id="301" r:id="rId9"/>
    <p:sldId id="327" r:id="rId10"/>
    <p:sldId id="326" r:id="rId11"/>
    <p:sldId id="328" r:id="rId12"/>
    <p:sldId id="257" r:id="rId13"/>
    <p:sldId id="260" r:id="rId14"/>
    <p:sldId id="318" r:id="rId15"/>
    <p:sldId id="319" r:id="rId16"/>
    <p:sldId id="322" r:id="rId17"/>
    <p:sldId id="329" r:id="rId18"/>
    <p:sldId id="330" r:id="rId19"/>
    <p:sldId id="394" r:id="rId20"/>
    <p:sldId id="335" r:id="rId21"/>
    <p:sldId id="336" r:id="rId22"/>
    <p:sldId id="333" r:id="rId23"/>
    <p:sldId id="334" r:id="rId24"/>
    <p:sldId id="337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62" r:id="rId34"/>
    <p:sldId id="363" r:id="rId35"/>
    <p:sldId id="3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3266" autoAdjust="0"/>
  </p:normalViewPr>
  <p:slideViewPr>
    <p:cSldViewPr snapToGrid="0">
      <p:cViewPr varScale="1">
        <p:scale>
          <a:sx n="68" d="100"/>
          <a:sy n="68" d="100"/>
        </p:scale>
        <p:origin x="7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5EBD9-9C2E-4F6F-A960-B7BBB96522D8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D5B1-4CAE-4292-BCF5-57CC56F6E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30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>
                <a:sym typeface="Wingdings" panose="05000000000000000000" pitchFamily="2" charset="2"/>
              </a:rPr>
              <a:t>Protoplanetary disk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13ED2F-BB17-43BC-B4B8-5F817CD078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50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a few things here – The continental crust is variable in thickness – there are high points and low points.</a:t>
            </a:r>
          </a:p>
          <a:p>
            <a:r>
              <a:rPr lang="en-US" dirty="0" smtClean="0"/>
              <a:t>The ocean crust is</a:t>
            </a:r>
            <a:r>
              <a:rPr lang="en-US" baseline="0" dirty="0" smtClean="0"/>
              <a:t> thinner and sits lower – why does it sit lower?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3ED2F-BB17-43BC-B4B8-5F817CD0787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79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Ex- Put a candy bar in the freezer, then take it out and break it- it’s hard and shatters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Ex: leave a candy bar on your dashboard for an hour on a hot, sunny day. When you pick it up it will bend very easily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D5B1-4CAE-4292-BCF5-57CC56F6E6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5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A9472-53E9-45E1-A04C-164AB35ABEE0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8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Geology happens where plates interact along divergent, transform,</a:t>
            </a:r>
            <a:r>
              <a:rPr lang="en-US" baseline="0" dirty="0" smtClean="0"/>
              <a:t> and convergent boundaries.</a:t>
            </a:r>
          </a:p>
          <a:p>
            <a:r>
              <a:rPr lang="en-US" baseline="0" dirty="0" smtClean="0"/>
              <a:t>First accepted global theory to explain major features of earth</a:t>
            </a:r>
          </a:p>
          <a:p>
            <a:r>
              <a:rPr lang="en-US" baseline="0" dirty="0" smtClean="0"/>
              <a:t>Kinematic theory – doesn’t explain driving mechanisms – that is mantle convection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8B5D-97EE-40CF-B95E-52D6F9E0C3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39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only does new oceanic crust form at the mid ocean ridge, but old oceanic crust is destroyed at trenches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14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a conveyer belt</a:t>
            </a:r>
          </a:p>
          <a:p>
            <a:r>
              <a:rPr lang="en-US" dirty="0" smtClean="0"/>
              <a:t>No open space – always</a:t>
            </a:r>
            <a:r>
              <a:rPr lang="en-US" baseline="0" dirty="0" smtClean="0"/>
              <a:t> filled in by new </a:t>
            </a:r>
            <a:r>
              <a:rPr lang="en-US" baseline="0" dirty="0" smtClean="0"/>
              <a:t>MAGMA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39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Mid-ocean ridges </a:t>
            </a:r>
            <a:r>
              <a:rPr lang="en-US" baseline="0" dirty="0" smtClean="0"/>
              <a:t>– elevated ridges </a:t>
            </a:r>
            <a:r>
              <a:rPr lang="en-US" b="1" baseline="0" dirty="0" smtClean="0"/>
              <a:t>~2km </a:t>
            </a:r>
            <a:r>
              <a:rPr lang="en-US" baseline="0" dirty="0" smtClean="0"/>
              <a:t>above abyssal plain.</a:t>
            </a:r>
          </a:p>
          <a:p>
            <a:r>
              <a:rPr lang="en-US" baseline="0" dirty="0" smtClean="0"/>
              <a:t>Symmetric – site of eruptions that form oceanic crust.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78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Magma from the Asthenosphere</a:t>
            </a:r>
            <a:r>
              <a:rPr lang="en-US" baseline="0" dirty="0" smtClean="0"/>
              <a:t> </a:t>
            </a:r>
            <a:r>
              <a:rPr lang="en-US" baseline="0" dirty="0" smtClean="0"/>
              <a:t>rises to fill in gap created by sea-floor spreading – dikes are conduits for magma to flow up to surface – lava pools at surface, cools, and is pulled apart.</a:t>
            </a:r>
          </a:p>
          <a:p>
            <a:r>
              <a:rPr lang="en-US" baseline="0" dirty="0" smtClean="0"/>
              <a:t>Some magma solidifies along the side of the chamber, some erupts as lava at the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19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baseline="0" dirty="0" err="1" smtClean="0"/>
              <a:t>Planetesimals</a:t>
            </a:r>
            <a:r>
              <a:rPr lang="en-US" altLang="en-US" baseline="0" dirty="0" smtClean="0"/>
              <a:t>  - cm to 10’s of km</a:t>
            </a:r>
          </a:p>
          <a:p>
            <a:r>
              <a:rPr lang="en-US" altLang="en-US" baseline="0" dirty="0" err="1" smtClean="0">
                <a:sym typeface="Wingdings" panose="05000000000000000000" pitchFamily="2" charset="2"/>
              </a:rPr>
              <a:t>Protoplanets</a:t>
            </a:r>
            <a:r>
              <a:rPr lang="en-US" altLang="en-US" baseline="0" dirty="0" smtClean="0">
                <a:sym typeface="Wingdings" panose="05000000000000000000" pitchFamily="2" charset="2"/>
              </a:rPr>
              <a:t>  - &gt;100 km (62 miles)</a:t>
            </a:r>
            <a:endParaRPr lang="en-US" altLang="en-US" baseline="0" dirty="0">
              <a:sym typeface="Wingdings" panose="05000000000000000000" pitchFamily="2" charset="2"/>
            </a:endParaRPr>
          </a:p>
          <a:p>
            <a:r>
              <a:rPr lang="en-US" altLang="en-US" baseline="0" dirty="0">
                <a:sym typeface="Wingdings" panose="05000000000000000000" pitchFamily="2" charset="2"/>
              </a:rPr>
              <a:t>Planets – nothing else in orbit</a:t>
            </a:r>
          </a:p>
          <a:p>
            <a:endParaRPr lang="en-US" altLang="en-US" baseline="0" dirty="0">
              <a:sym typeface="Wingdings" panose="05000000000000000000" pitchFamily="2" charset="2"/>
            </a:endParaRPr>
          </a:p>
          <a:p>
            <a:endParaRPr lang="en-US" altLang="en-US" dirty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24726-6C27-4D37-9800-D6292E5BE8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29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One of these </a:t>
            </a:r>
            <a:r>
              <a:rPr lang="en-US" baseline="0" dirty="0" err="1" smtClean="0">
                <a:sym typeface="Wingdings" panose="05000000000000000000" pitchFamily="2" charset="2"/>
              </a:rPr>
              <a:t>protoplanets</a:t>
            </a:r>
            <a:r>
              <a:rPr lang="en-US" baseline="0" dirty="0" smtClean="0">
                <a:sym typeface="Wingdings" panose="05000000000000000000" pitchFamily="2" charset="2"/>
              </a:rPr>
              <a:t> became the Earth, and others became the other rocky planets. The lighter VOLATILE (gas a low T) elements escaped – blown to the edge of the protoplanetary disk by the solar wind (high energy stream of particles emanating from the sun) – these became the gas giants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So the terrestrial planets are denser and the gaseous planets are less dense.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D5B1-4CAE-4292-BCF5-57CC56F6E6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4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know that the Earth has layers – </a:t>
            </a:r>
            <a:r>
              <a:rPr lang="en-US" dirty="0" smtClean="0"/>
              <a:t>It</a:t>
            </a:r>
            <a:r>
              <a:rPr lang="en-US" baseline="0" dirty="0" smtClean="0"/>
              <a:t> has an </a:t>
            </a:r>
            <a:r>
              <a:rPr lang="en-US" baseline="0" dirty="0" err="1" smtClean="0"/>
              <a:t>Fe+Ni</a:t>
            </a:r>
            <a:r>
              <a:rPr lang="en-US" baseline="0" dirty="0" smtClean="0"/>
              <a:t> core, and a silicate (</a:t>
            </a:r>
            <a:r>
              <a:rPr lang="en-US" baseline="0" dirty="0" err="1" smtClean="0"/>
              <a:t>Si+O+other</a:t>
            </a:r>
            <a:r>
              <a:rPr lang="en-US" baseline="0" dirty="0" smtClean="0"/>
              <a:t>) mantle and crust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D5B1-4CAE-4292-BCF5-57CC56F6E6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16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aseline="0" dirty="0" smtClean="0">
                <a:sym typeface="Wingdings" panose="05000000000000000000" pitchFamily="2" charset="2"/>
              </a:rPr>
              <a:t>Somehow, our infant planet, changed from a homogenous mixture of all the starting ingredients, to a DIFFERENTIATED BODY, with layers of different compositions</a:t>
            </a:r>
            <a:endParaRPr lang="en-US" altLang="en-US" baseline="0" dirty="0" smtClean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D5B1-4CAE-4292-BCF5-57CC56F6E6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much iron!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3ED2F-BB17-43BC-B4B8-5F817CD0787F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20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Stony meteorite</a:t>
            </a:r>
            <a:r>
              <a:rPr lang="en-US" altLang="en-US" baseline="0" dirty="0"/>
              <a:t> and iron meteorite</a:t>
            </a:r>
            <a:endParaRPr lang="en-US" altLang="en-US" dirty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F9AA457-E555-4788-9D7A-0E28565834E0}" type="slidenum">
              <a:rPr lang="en-US" altLang="en-US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11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08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We find </a:t>
            </a:r>
            <a:r>
              <a:rPr lang="en-US" altLang="en-US" dirty="0" err="1"/>
              <a:t>meterorites</a:t>
            </a:r>
            <a:r>
              <a:rPr lang="en-US" altLang="en-US" dirty="0"/>
              <a:t> that</a:t>
            </a:r>
            <a:r>
              <a:rPr lang="en-US" altLang="en-US" baseline="0" dirty="0"/>
              <a:t> we believe are made of that original u</a:t>
            </a:r>
            <a:r>
              <a:rPr lang="en-US" altLang="en-US" dirty="0"/>
              <a:t>ndifferentiated material - represent the average composition of the protoplanetary disk (</a:t>
            </a:r>
            <a:r>
              <a:rPr lang="en-US" altLang="en-US" dirty="0" err="1"/>
              <a:t>ie</a:t>
            </a:r>
            <a:r>
              <a:rPr lang="en-US" altLang="en-US" dirty="0"/>
              <a:t> the Solar system minus the Sun), which is the average composition of the Earth (</a:t>
            </a:r>
            <a:r>
              <a:rPr lang="en-US" altLang="en-US" dirty="0" err="1"/>
              <a:t>ie</a:t>
            </a:r>
            <a:r>
              <a:rPr lang="en-US" altLang="en-US" dirty="0"/>
              <a:t>. the earth before it differentiated)</a:t>
            </a:r>
          </a:p>
          <a:p>
            <a:r>
              <a:rPr lang="en-US" altLang="en-US" dirty="0"/>
              <a:t>Record the age of the birth of the solar system = 4.57</a:t>
            </a:r>
            <a:r>
              <a:rPr lang="en-US" altLang="en-US" baseline="0" dirty="0"/>
              <a:t> Ga</a:t>
            </a:r>
          </a:p>
          <a:p>
            <a:r>
              <a:rPr lang="en-US" altLang="en-US" baseline="0" dirty="0"/>
              <a:t>We also find iron meteorites – made of metal – clearly differentiated material – came from core of some </a:t>
            </a:r>
            <a:r>
              <a:rPr lang="en-US" altLang="en-US" baseline="0" dirty="0" err="1"/>
              <a:t>planetesimal</a:t>
            </a:r>
            <a:r>
              <a:rPr lang="en-US" altLang="en-US" baseline="0" dirty="0"/>
              <a:t> (large enough to have internal melting)</a:t>
            </a:r>
            <a:endParaRPr lang="en-US" altLang="en-US" dirty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624726-6C27-4D37-9800-D6292E5BE8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907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13ED2F-BB17-43BC-B4B8-5F817CD078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57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43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4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1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8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4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4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1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A112F-DA05-463C-8115-59AA117CE99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8867-5B92-40A7-A7BF-0FFEFFFE7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7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 – formation of the Earth and Earth’s layers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520243"/>
              </p:ext>
            </p:extLst>
          </p:nvPr>
        </p:nvGraphicFramePr>
        <p:xfrm>
          <a:off x="1690525" y="4066220"/>
          <a:ext cx="7150100" cy="952500"/>
        </p:xfrm>
        <a:graphic>
          <a:graphicData uri="http://schemas.openxmlformats.org/drawingml/2006/table">
            <a:tbl>
              <a:tblPr/>
              <a:tblGrid>
                <a:gridCol w="7150100">
                  <a:extLst>
                    <a:ext uri="{9D8B030D-6E8A-4147-A177-3AD203B41FA5}">
                      <a16:colId xmlns:a16="http://schemas.microsoft.com/office/drawing/2014/main" val="4896908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are all ways that starts can form?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69786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exactly did the Big Bang occur?Â  I know that you said how the Big Bang happened but how and why exactly did the Hydrogen and Helium atoms just "Bang" and start to expand?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591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 we going to be testing on all of the Big Bang information we went over during class?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0966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 the energy "created" by the process of nuclear fission/burning of stars due to emitted electrons or emitted photons?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836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61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>
          <a:xfrm>
            <a:off x="1981199" y="381001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Earth’s composition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82" y="1302432"/>
            <a:ext cx="7649435" cy="4409049"/>
          </a:xfrm>
        </p:spPr>
      </p:pic>
    </p:spTree>
    <p:extLst>
      <p:ext uri="{BB962C8B-B14F-4D97-AF65-F5344CB8AC3E}">
        <p14:creationId xmlns:p14="http://schemas.microsoft.com/office/powerpoint/2010/main" val="16084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itle 1"/>
          <p:cNvSpPr txBox="1">
            <a:spLocks/>
          </p:cNvSpPr>
          <p:nvPr/>
        </p:nvSpPr>
        <p:spPr bwMode="auto">
          <a:xfrm>
            <a:off x="7753643" y="3949537"/>
            <a:ext cx="411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600" dirty="0">
                <a:solidFill>
                  <a:prstClr val="white"/>
                </a:solidFill>
                <a:cs typeface="Arial" charset="0"/>
              </a:rPr>
              <a:t>Si, </a:t>
            </a:r>
            <a:r>
              <a:rPr lang="en-US" altLang="en-US" sz="3600" dirty="0" smtClean="0">
                <a:solidFill>
                  <a:prstClr val="white"/>
                </a:solidFill>
                <a:cs typeface="Arial" charset="0"/>
              </a:rPr>
              <a:t>O</a:t>
            </a:r>
            <a:r>
              <a:rPr lang="en-US" altLang="en-US" sz="3600" dirty="0">
                <a:solidFill>
                  <a:prstClr val="white"/>
                </a:solidFill>
                <a:cs typeface="Arial" charset="0"/>
              </a:rPr>
              <a:t> </a:t>
            </a:r>
            <a:r>
              <a:rPr lang="en-US" altLang="en-US" sz="3600" dirty="0" smtClean="0">
                <a:solidFill>
                  <a:prstClr val="white"/>
                </a:solidFill>
                <a:cs typeface="Arial" charset="0"/>
              </a:rPr>
              <a:t>+ others</a:t>
            </a:r>
            <a:r>
              <a:rPr lang="en-US" altLang="en-US" sz="3600" dirty="0" smtClean="0">
                <a:solidFill>
                  <a:prstClr val="white"/>
                </a:solidFill>
                <a:cs typeface="Arial" charset="0"/>
              </a:rPr>
              <a:t> float to form the mantle</a:t>
            </a:r>
            <a:endParaRPr lang="en-US" altLang="en-US" sz="3600" dirty="0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753643" y="1790407"/>
            <a:ext cx="4114800" cy="1219200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 smtClean="0">
                <a:solidFill>
                  <a:prstClr val="white"/>
                </a:solidFill>
                <a:ea typeface="ＭＳ Ｐゴシック" pitchFamily="-102" charset="-128"/>
                <a:cs typeface="ＭＳ Ｐゴシック" pitchFamily="-102" charset="-128"/>
              </a:rPr>
              <a:t>Fe</a:t>
            </a:r>
            <a:r>
              <a:rPr lang="en-US" sz="3600" dirty="0" smtClean="0">
                <a:solidFill>
                  <a:prstClr val="white"/>
                </a:solidFill>
                <a:ea typeface="ＭＳ Ｐゴシック" pitchFamily="-102" charset="-128"/>
                <a:cs typeface="ＭＳ Ｐゴシック" pitchFamily="-102" charset="-128"/>
              </a:rPr>
              <a:t> </a:t>
            </a:r>
            <a:r>
              <a:rPr lang="en-US" sz="3600" dirty="0">
                <a:solidFill>
                  <a:prstClr val="white"/>
                </a:solidFill>
                <a:ea typeface="ＭＳ Ｐゴシック" pitchFamily="-102" charset="-128"/>
                <a:cs typeface="ＭＳ Ｐゴシック" pitchFamily="-102" charset="-128"/>
              </a:rPr>
              <a:t>and </a:t>
            </a:r>
            <a:r>
              <a:rPr lang="en-US" sz="3600" dirty="0" smtClean="0">
                <a:solidFill>
                  <a:prstClr val="white"/>
                </a:solidFill>
                <a:ea typeface="ＭＳ Ｐゴシック" pitchFamily="-102" charset="-128"/>
                <a:cs typeface="ＭＳ Ｐゴシック" pitchFamily="-102" charset="-128"/>
              </a:rPr>
              <a:t>Ni sink to make the </a:t>
            </a:r>
            <a:r>
              <a:rPr lang="en-US" sz="3600" dirty="0">
                <a:solidFill>
                  <a:prstClr val="white"/>
                </a:solidFill>
                <a:ea typeface="ＭＳ Ｐゴシック" pitchFamily="-102" charset="-128"/>
                <a:cs typeface="ＭＳ Ｐゴシック" pitchFamily="-102" charset="-128"/>
              </a:rPr>
              <a:t>metallic core</a:t>
            </a:r>
          </a:p>
        </p:txBody>
      </p:sp>
      <p:sp>
        <p:nvSpPr>
          <p:cNvPr id="98310" name="TextBox 1"/>
          <p:cNvSpPr txBox="1">
            <a:spLocks noChangeArrowheads="1"/>
          </p:cNvSpPr>
          <p:nvPr/>
        </p:nvSpPr>
        <p:spPr bwMode="auto">
          <a:xfrm>
            <a:off x="1752601" y="533400"/>
            <a:ext cx="85651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solidFill>
                  <a:prstClr val="white"/>
                </a:solidFill>
                <a:latin typeface="Arial" charset="0"/>
                <a:cs typeface="Arial" charset="0"/>
              </a:rPr>
              <a:t>Silicate and metal separate based on </a:t>
            </a:r>
            <a:r>
              <a:rPr lang="en-US" altLang="en-US" b="1" u="sng" dirty="0">
                <a:solidFill>
                  <a:prstClr val="white"/>
                </a:solidFill>
                <a:latin typeface="Arial" charset="0"/>
                <a:cs typeface="Arial" charset="0"/>
              </a:rPr>
              <a:t>density</a:t>
            </a:r>
            <a:r>
              <a:rPr lang="en-US" altLang="en-US" dirty="0">
                <a:solidFill>
                  <a:prstClr val="white"/>
                </a:solidFill>
                <a:latin typeface="Arial" charset="0"/>
                <a:cs typeface="Arial" charset="0"/>
              </a:rPr>
              <a:t>!</a:t>
            </a:r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9" b="18683"/>
          <a:stretch/>
        </p:blipFill>
        <p:spPr bwMode="auto">
          <a:xfrm>
            <a:off x="0" y="1527550"/>
            <a:ext cx="7581220" cy="408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0677" y="5756085"/>
            <a:ext cx="497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Early Earth was internally molten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010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4241682"/>
            <a:ext cx="1783709" cy="145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310118"/>
            <a:ext cx="1600200" cy="111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368" y="569119"/>
            <a:ext cx="50292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09913" y="6095784"/>
            <a:ext cx="2176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latin typeface="Calibri"/>
              </a:rPr>
              <a:t>diff</a:t>
            </a:r>
            <a:r>
              <a:rPr lang="en-US" sz="2800" dirty="0">
                <a:solidFill>
                  <a:srgbClr val="FFC000"/>
                </a:solidFill>
                <a:latin typeface="Calibri"/>
              </a:rPr>
              <a:t>ere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ntia</a:t>
            </a:r>
            <a:r>
              <a:rPr lang="en-US" sz="2800" dirty="0">
                <a:solidFill>
                  <a:prstClr val="white"/>
                </a:solidFill>
                <a:latin typeface="Calibri"/>
              </a:rPr>
              <a:t>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9750" y="6093267"/>
            <a:ext cx="2555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white">
                    <a:lumMod val="85000"/>
                  </a:prstClr>
                </a:solidFill>
                <a:latin typeface="Calibri"/>
              </a:rPr>
              <a:t>undifferentiated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1" y="2488440"/>
            <a:ext cx="5669118" cy="3421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2467959"/>
            <a:ext cx="4975860" cy="344163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46880" y="1773721"/>
            <a:ext cx="1860909" cy="109563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4.57 Ga</a:t>
            </a:r>
          </a:p>
        </p:txBody>
      </p:sp>
    </p:spTree>
    <p:extLst>
      <p:ext uri="{BB962C8B-B14F-4D97-AF65-F5344CB8AC3E}">
        <p14:creationId xmlns:p14="http://schemas.microsoft.com/office/powerpoint/2010/main" val="333047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71600"/>
            <a:ext cx="4724400" cy="46828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105400" y="2781300"/>
            <a:ext cx="2019300" cy="2019300"/>
            <a:chOff x="3657600" y="2400300"/>
            <a:chExt cx="2019300" cy="2019300"/>
          </a:xfrm>
        </p:grpSpPr>
        <p:sp>
          <p:nvSpPr>
            <p:cNvPr id="4" name="Oval 3"/>
            <p:cNvSpPr/>
            <p:nvPr/>
          </p:nvSpPr>
          <p:spPr>
            <a:xfrm>
              <a:off x="3657600" y="2400300"/>
              <a:ext cx="2019300" cy="20193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114800" y="2819400"/>
              <a:ext cx="1143000" cy="1143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457700" y="3162300"/>
              <a:ext cx="457200" cy="4572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693018" y="3606284"/>
            <a:ext cx="88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interior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573530" y="434686"/>
            <a:ext cx="927354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ＭＳ Ｐゴシック" pitchFamily="-10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cs typeface="ＭＳ Ｐゴシック" pitchFamily="-10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cs typeface="ＭＳ Ｐゴシック" pitchFamily="-10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cs typeface="ＭＳ Ｐゴシック" pitchFamily="-10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  <a:cs typeface="ＭＳ Ｐゴシック" pitchFamily="-10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altLang="en-US" dirty="0" smtClean="0">
                <a:solidFill>
                  <a:prstClr val="white"/>
                </a:solidFill>
                <a:latin typeface="Calibri"/>
              </a:rPr>
              <a:t>What </a:t>
            </a:r>
            <a:r>
              <a:rPr lang="en-US" altLang="en-US" dirty="0" smtClean="0">
                <a:solidFill>
                  <a:prstClr val="white"/>
                </a:solidFill>
                <a:latin typeface="Calibri"/>
              </a:rPr>
              <a:t>are Earth’s layers?</a:t>
            </a:r>
            <a:endParaRPr lang="en-US" alt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14" descr="http://upload.wikimedia.org/wikipedia/commons/9/97/The_Earth_seen_from_Apollo_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162050"/>
            <a:ext cx="5257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06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A3AF05E2-1651-460E-AB22-E2728D805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Compositional Layers </a:t>
            </a:r>
            <a:r>
              <a:rPr lang="en-US" altLang="en-US"/>
              <a:t>of the Earth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147036B-C65F-4C79-A31F-3DC10FD201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3574" y="1698273"/>
            <a:ext cx="7247867" cy="50165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1-</a:t>
            </a:r>
            <a:r>
              <a:rPr lang="en-US" altLang="en-US" dirty="0">
                <a:solidFill>
                  <a:srgbClr val="FF0000"/>
                </a:solidFill>
              </a:rPr>
              <a:t>Crust</a:t>
            </a:r>
            <a:r>
              <a:rPr lang="en-US" altLang="en-US" dirty="0"/>
              <a:t> </a:t>
            </a:r>
            <a:r>
              <a:rPr lang="en-US" altLang="en-US" dirty="0" smtClean="0"/>
              <a:t>(8-45 </a:t>
            </a:r>
            <a:r>
              <a:rPr lang="en-US" altLang="en-US" dirty="0"/>
              <a:t>km depending on where you </a:t>
            </a:r>
            <a:r>
              <a:rPr lang="en-US" altLang="en-US" dirty="0" smtClean="0"/>
              <a:t>are)</a:t>
            </a:r>
            <a:endParaRPr lang="en-US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Lowest density (</a:t>
            </a:r>
            <a:r>
              <a:rPr lang="en-US" altLang="en-US" dirty="0"/>
              <a:t>Si, O, Al) </a:t>
            </a:r>
            <a:r>
              <a:rPr lang="en-US" altLang="en-US" dirty="0" smtClean="0">
                <a:solidFill>
                  <a:schemeClr val="tx1">
                    <a:lumMod val="75000"/>
                  </a:schemeClr>
                </a:solidFill>
              </a:rPr>
              <a:t>(separated from the mantle via plate tectonic processes – Next lecture!)</a:t>
            </a:r>
            <a:endParaRPr lang="en-US" alt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2-</a:t>
            </a:r>
            <a:r>
              <a:rPr lang="en-US" altLang="en-US" dirty="0">
                <a:solidFill>
                  <a:srgbClr val="FF0000"/>
                </a:solidFill>
              </a:rPr>
              <a:t>Mantle</a:t>
            </a:r>
            <a:r>
              <a:rPr lang="en-US" altLang="en-US" dirty="0"/>
              <a:t> (from 45-2900 km)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Silicate, but denser </a:t>
            </a:r>
            <a:r>
              <a:rPr lang="en-US" altLang="en-US" dirty="0"/>
              <a:t>elements more </a:t>
            </a:r>
            <a:r>
              <a:rPr lang="en-US" altLang="en-US" dirty="0" smtClean="0"/>
              <a:t>common than in crust (Fe</a:t>
            </a:r>
            <a:r>
              <a:rPr lang="en-US" altLang="en-US" dirty="0"/>
              <a:t>, Mg, </a:t>
            </a:r>
            <a:r>
              <a:rPr lang="en-US" altLang="en-US" dirty="0" err="1" smtClean="0"/>
              <a:t>Mn</a:t>
            </a:r>
            <a:r>
              <a:rPr lang="en-US" altLang="en-US" dirty="0" smtClean="0"/>
              <a:t>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4-</a:t>
            </a:r>
            <a:r>
              <a:rPr lang="en-US" altLang="en-US" dirty="0" smtClean="0">
                <a:solidFill>
                  <a:srgbClr val="FF0000"/>
                </a:solidFill>
              </a:rPr>
              <a:t>Core- </a:t>
            </a:r>
            <a:r>
              <a:rPr lang="en-US" altLang="en-US" dirty="0" smtClean="0"/>
              <a:t>(2900 km to center of Earth)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Densest (mostly </a:t>
            </a:r>
            <a:r>
              <a:rPr lang="en-US" altLang="en-US" dirty="0"/>
              <a:t>Fe &amp; </a:t>
            </a:r>
            <a:r>
              <a:rPr lang="en-US" altLang="en-US" dirty="0" smtClean="0"/>
              <a:t>Ni)</a:t>
            </a:r>
            <a:endParaRPr lang="en-US" altLang="en-US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</p:txBody>
      </p:sp>
      <p:grpSp>
        <p:nvGrpSpPr>
          <p:cNvPr id="28676" name="Group 7">
            <a:extLst>
              <a:ext uri="{FF2B5EF4-FFF2-40B4-BE49-F238E27FC236}">
                <a16:creationId xmlns:a16="http://schemas.microsoft.com/office/drawing/2014/main" id="{632C7AA1-9738-4131-A067-685E7CA443F8}"/>
              </a:ext>
            </a:extLst>
          </p:cNvPr>
          <p:cNvGrpSpPr>
            <a:grpSpLocks/>
          </p:cNvGrpSpPr>
          <p:nvPr/>
        </p:nvGrpSpPr>
        <p:grpSpPr bwMode="auto">
          <a:xfrm>
            <a:off x="7861300" y="1973531"/>
            <a:ext cx="4330700" cy="4076700"/>
            <a:chOff x="3360" y="768"/>
            <a:chExt cx="2216" cy="2216"/>
          </a:xfrm>
        </p:grpSpPr>
        <p:pic>
          <p:nvPicPr>
            <p:cNvPr id="28677" name="Picture 4" descr="llnl_earth.jpg                                                 002D0BEACalliope                       C07FC9F4:">
              <a:extLst>
                <a:ext uri="{FF2B5EF4-FFF2-40B4-BE49-F238E27FC236}">
                  <a16:creationId xmlns:a16="http://schemas.microsoft.com/office/drawing/2014/main" id="{5AE2C3BE-15BE-489E-8665-13930A373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768"/>
              <a:ext cx="2216" cy="2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8" name="Line 5">
              <a:extLst>
                <a:ext uri="{FF2B5EF4-FFF2-40B4-BE49-F238E27FC236}">
                  <a16:creationId xmlns:a16="http://schemas.microsoft.com/office/drawing/2014/main" id="{6EE2F6BC-5828-4417-B9FF-619E19B7B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8" y="1824"/>
              <a:ext cx="336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9" name="Rectangle 6">
              <a:extLst>
                <a:ext uri="{FF2B5EF4-FFF2-40B4-BE49-F238E27FC236}">
                  <a16:creationId xmlns:a16="http://schemas.microsoft.com/office/drawing/2014/main" id="{6C4C6D36-08C1-452D-849D-AF5363861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08"/>
              <a:ext cx="89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bg1"/>
                  </a:solidFill>
                </a:rPr>
                <a:t>ca 4k miles</a:t>
              </a:r>
              <a:endParaRPr lang="en-US" altLang="en-US" sz="18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59FF00-1A37-4E54-8B03-8E69B0FBCBB7}"/>
              </a:ext>
            </a:extLst>
          </p:cNvPr>
          <p:cNvSpPr txBox="1"/>
          <p:nvPr/>
        </p:nvSpPr>
        <p:spPr>
          <a:xfrm>
            <a:off x="82550" y="830531"/>
            <a:ext cx="12026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i="1" u="sng" dirty="0"/>
              <a:t>3</a:t>
            </a:r>
            <a:r>
              <a:rPr lang="en-US" altLang="en-US" sz="2800" i="1" u="sng" dirty="0" smtClean="0"/>
              <a:t> </a:t>
            </a:r>
            <a:r>
              <a:rPr lang="en-US" altLang="en-US" sz="2800" i="1" u="sng" dirty="0"/>
              <a:t>layers</a:t>
            </a:r>
            <a:r>
              <a:rPr lang="en-US" altLang="en-US" sz="2800" i="1" dirty="0"/>
              <a:t>, defined by </a:t>
            </a:r>
            <a:r>
              <a:rPr lang="en-US" altLang="en-US" sz="2800" i="1" dirty="0">
                <a:solidFill>
                  <a:srgbClr val="FFFF00"/>
                </a:solidFill>
              </a:rPr>
              <a:t>chemistry</a:t>
            </a:r>
            <a:r>
              <a:rPr lang="en-US" altLang="en-US" sz="2800" i="1" dirty="0"/>
              <a:t> (aka </a:t>
            </a:r>
            <a:r>
              <a:rPr lang="en-US" altLang="en-US" sz="2800" i="1" dirty="0">
                <a:solidFill>
                  <a:srgbClr val="FFFF00"/>
                </a:solidFill>
              </a:rPr>
              <a:t>composition</a:t>
            </a:r>
            <a:r>
              <a:rPr lang="en-US" altLang="en-US" sz="2800" i="1" dirty="0"/>
              <a:t>). </a:t>
            </a:r>
            <a:r>
              <a:rPr lang="en-US" altLang="en-US" sz="2800" i="1" dirty="0" smtClean="0"/>
              <a:t>Very </a:t>
            </a:r>
            <a:r>
              <a:rPr lang="en-US" altLang="en-US" sz="2800" i="1" dirty="0"/>
              <a:t>different densities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85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>
          <a:xfrm>
            <a:off x="0" y="214202"/>
            <a:ext cx="2534444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en-US" dirty="0"/>
              <a:t>The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Crust:</a:t>
            </a:r>
            <a:r>
              <a:rPr lang="en-US" altLang="en-US" dirty="0">
                <a:solidFill>
                  <a:srgbClr val="FF0000"/>
                </a:solidFill>
              </a:rPr>
              <a:t>     </a:t>
            </a:r>
            <a:r>
              <a:rPr lang="en-US" altLang="en-US" dirty="0"/>
              <a:t>2 types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>
          <a:xfrm>
            <a:off x="3033713" y="214202"/>
            <a:ext cx="8503914" cy="4754563"/>
          </a:xfrm>
        </p:spPr>
        <p:txBody>
          <a:bodyPr/>
          <a:lstStyle/>
          <a:p>
            <a:r>
              <a:rPr lang="en-US" altLang="en-US" sz="3200" i="1" dirty="0">
                <a:solidFill>
                  <a:srgbClr val="FF0000"/>
                </a:solidFill>
              </a:rPr>
              <a:t>Continental</a:t>
            </a:r>
            <a:r>
              <a:rPr lang="en-US" altLang="en-US" sz="3200" dirty="0">
                <a:solidFill>
                  <a:srgbClr val="FF0000"/>
                </a:solidFill>
              </a:rPr>
              <a:t> crust</a:t>
            </a:r>
            <a:r>
              <a:rPr lang="en-US" altLang="en-US" sz="3200" dirty="0"/>
              <a:t>:</a:t>
            </a:r>
          </a:p>
          <a:p>
            <a:pPr lvl="1"/>
            <a:r>
              <a:rPr lang="en-US" altLang="en-US" b="1" dirty="0">
                <a:solidFill>
                  <a:srgbClr val="FFFF00"/>
                </a:solidFill>
              </a:rPr>
              <a:t>Granitic </a:t>
            </a:r>
            <a:r>
              <a:rPr lang="en-US" altLang="en-US" b="1" dirty="0"/>
              <a:t>in composition = </a:t>
            </a:r>
            <a:r>
              <a:rPr lang="en-US" altLang="en-US" dirty="0"/>
              <a:t>Si and Al-rich</a:t>
            </a:r>
          </a:p>
          <a:p>
            <a:pPr lvl="1"/>
            <a:r>
              <a:rPr lang="en-US" altLang="en-US" dirty="0"/>
              <a:t>~2.7 g/cm</a:t>
            </a:r>
            <a:r>
              <a:rPr lang="en-US" altLang="en-US" baseline="30000" dirty="0"/>
              <a:t>3</a:t>
            </a:r>
            <a:r>
              <a:rPr lang="en-US" altLang="en-US" dirty="0"/>
              <a:t>, ~35-40 km thick on avg.</a:t>
            </a:r>
          </a:p>
          <a:p>
            <a:r>
              <a:rPr lang="en-US" altLang="en-US" sz="3200" i="1" dirty="0">
                <a:solidFill>
                  <a:srgbClr val="FF0000"/>
                </a:solidFill>
              </a:rPr>
              <a:t>Oceanic</a:t>
            </a:r>
            <a:r>
              <a:rPr lang="en-US" altLang="en-US" sz="3200" dirty="0">
                <a:solidFill>
                  <a:srgbClr val="FF0000"/>
                </a:solidFill>
              </a:rPr>
              <a:t> crust</a:t>
            </a:r>
            <a:r>
              <a:rPr lang="en-US" altLang="en-US" sz="3200" dirty="0"/>
              <a:t>:</a:t>
            </a:r>
          </a:p>
          <a:p>
            <a:pPr lvl="1"/>
            <a:r>
              <a:rPr lang="en-US" altLang="en-US" b="1" dirty="0">
                <a:solidFill>
                  <a:srgbClr val="FFFF00"/>
                </a:solidFill>
              </a:rPr>
              <a:t>Basaltic </a:t>
            </a:r>
            <a:r>
              <a:rPr lang="en-US" altLang="en-US" b="1" dirty="0"/>
              <a:t>in composition = </a:t>
            </a:r>
            <a:r>
              <a:rPr lang="en-US" altLang="en-US" dirty="0"/>
              <a:t>Si-poor, Fe and Mg-rich</a:t>
            </a:r>
          </a:p>
          <a:p>
            <a:pPr lvl="1"/>
            <a:r>
              <a:rPr lang="en-US" altLang="en-US" dirty="0"/>
              <a:t>~3.0 g/cm</a:t>
            </a:r>
            <a:r>
              <a:rPr lang="en-US" altLang="en-US" baseline="30000" dirty="0"/>
              <a:t>3</a:t>
            </a:r>
            <a:r>
              <a:rPr lang="en-US" altLang="en-US" dirty="0"/>
              <a:t>, ~7-10 km thick on avg.</a:t>
            </a:r>
          </a:p>
          <a:p>
            <a:pPr lvl="1"/>
            <a:endParaRPr lang="en-US" altLang="en-US" dirty="0"/>
          </a:p>
        </p:txBody>
      </p:sp>
      <p:pic>
        <p:nvPicPr>
          <p:cNvPr id="1013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5"/>
          <a:stretch>
            <a:fillRect/>
          </a:stretch>
        </p:blipFill>
        <p:spPr bwMode="auto">
          <a:xfrm>
            <a:off x="616313" y="3066757"/>
            <a:ext cx="10841019" cy="379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A6EBD0-E320-4069-86A1-765860CFFAB9}"/>
              </a:ext>
            </a:extLst>
          </p:cNvPr>
          <p:cNvSpPr txBox="1"/>
          <p:nvPr/>
        </p:nvSpPr>
        <p:spPr>
          <a:xfrm rot="19731503">
            <a:off x="9616502" y="1880837"/>
            <a:ext cx="2170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More dense!!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F7308-7A93-4F52-80FA-AF6D43597261}"/>
              </a:ext>
            </a:extLst>
          </p:cNvPr>
          <p:cNvSpPr txBox="1"/>
          <p:nvPr/>
        </p:nvSpPr>
        <p:spPr>
          <a:xfrm rot="19731503">
            <a:off x="8415805" y="490667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Less dense!!</a:t>
            </a:r>
          </a:p>
        </p:txBody>
      </p:sp>
    </p:spTree>
    <p:extLst>
      <p:ext uri="{BB962C8B-B14F-4D97-AF65-F5344CB8AC3E}">
        <p14:creationId xmlns:p14="http://schemas.microsoft.com/office/powerpoint/2010/main" val="42631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8B0D69F-9820-4C25-897B-6F1E4FE29C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Physical Layers </a:t>
            </a:r>
            <a:r>
              <a:rPr lang="en-US" altLang="en-US"/>
              <a:t>of the Earth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80677DD-E08F-42D8-87C4-B78C1500D7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9100" y="1130300"/>
            <a:ext cx="9105900" cy="5156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Earth can also be divided up into a different layering system defined by </a:t>
            </a:r>
            <a:r>
              <a:rPr lang="en-US" altLang="en-US" dirty="0">
                <a:solidFill>
                  <a:srgbClr val="FF0000"/>
                </a:solidFill>
              </a:rPr>
              <a:t>physical</a:t>
            </a:r>
            <a:r>
              <a:rPr lang="en-US" altLang="en-US" dirty="0"/>
              <a:t> (aka </a:t>
            </a:r>
            <a:r>
              <a:rPr lang="en-US" altLang="en-US" dirty="0">
                <a:solidFill>
                  <a:srgbClr val="FF0000"/>
                </a:solidFill>
              </a:rPr>
              <a:t>mechanical</a:t>
            </a:r>
            <a:r>
              <a:rPr lang="en-US" altLang="en-US" dirty="0"/>
              <a:t>) </a:t>
            </a:r>
            <a:r>
              <a:rPr lang="en-US" altLang="en-US" dirty="0">
                <a:solidFill>
                  <a:srgbClr val="FFFF00"/>
                </a:solidFill>
              </a:rPr>
              <a:t>strength</a:t>
            </a:r>
            <a:r>
              <a:rPr lang="en-US" altLang="en-US" dirty="0"/>
              <a:t> of the rocks.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There are 2 general strengths: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FFFF00"/>
                </a:solidFill>
              </a:rPr>
              <a:t>Brittle </a:t>
            </a:r>
            <a:r>
              <a:rPr lang="en-US" altLang="en-US" dirty="0" smtClean="0"/>
              <a:t>- rocks </a:t>
            </a:r>
            <a:r>
              <a:rPr lang="en-US" altLang="en-US" dirty="0"/>
              <a:t>are strong and hard to break. </a:t>
            </a:r>
            <a:r>
              <a:rPr lang="en-US" altLang="en-US" dirty="0" smtClean="0"/>
              <a:t>When </a:t>
            </a:r>
            <a:r>
              <a:rPr lang="en-US" altLang="en-US" dirty="0"/>
              <a:t>they break, they shatter.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FFFF00"/>
                </a:solidFill>
              </a:rPr>
              <a:t>Ductile</a:t>
            </a:r>
            <a:r>
              <a:rPr lang="en-US" altLang="en-US" dirty="0"/>
              <a:t> (aka </a:t>
            </a:r>
            <a:r>
              <a:rPr lang="en-US" altLang="en-US" dirty="0">
                <a:solidFill>
                  <a:srgbClr val="FF0000"/>
                </a:solidFill>
              </a:rPr>
              <a:t>Plastic</a:t>
            </a:r>
            <a:r>
              <a:rPr lang="en-US" altLang="en-US" dirty="0" smtClean="0"/>
              <a:t>)- </a:t>
            </a:r>
            <a:r>
              <a:rPr lang="en-US" altLang="en-US" dirty="0"/>
              <a:t>solids </a:t>
            </a:r>
            <a:r>
              <a:rPr lang="en-US" altLang="en-US" dirty="0" smtClean="0"/>
              <a:t>are ‘gooey</a:t>
            </a:r>
            <a:r>
              <a:rPr lang="en-US" altLang="en-US" dirty="0"/>
              <a:t>’ and can </a:t>
            </a:r>
            <a:r>
              <a:rPr lang="en-US" altLang="en-US" dirty="0" smtClean="0"/>
              <a:t>flow </a:t>
            </a:r>
            <a:r>
              <a:rPr lang="en-US" altLang="en-US" dirty="0"/>
              <a:t>like putty</a:t>
            </a:r>
            <a:r>
              <a:rPr lang="en-US" altLang="en-US" dirty="0" smtClean="0"/>
              <a:t>.</a:t>
            </a:r>
            <a:endParaRPr lang="en-US" altLang="en-US" dirty="0"/>
          </a:p>
        </p:txBody>
      </p:sp>
      <p:pic>
        <p:nvPicPr>
          <p:cNvPr id="5" name="Picture 2" descr="Image result for silly putty">
            <a:extLst>
              <a:ext uri="{FF2B5EF4-FFF2-40B4-BE49-F238E27FC236}">
                <a16:creationId xmlns:a16="http://schemas.microsoft.com/office/drawing/2014/main" id="{94864702-A806-40D3-930F-9B5A65933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312" y="4405251"/>
            <a:ext cx="2788983" cy="169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Related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312" y="2578919"/>
            <a:ext cx="2833688" cy="16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4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1FF3469-AA62-4E73-99F3-23362DBFF9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Physical Layers </a:t>
            </a:r>
            <a:r>
              <a:rPr lang="en-US" altLang="en-US"/>
              <a:t>of the Earth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ECF3729-C08D-43D1-8835-068D05E0A5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2478" y="987782"/>
            <a:ext cx="11187044" cy="49402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3200" dirty="0" smtClean="0"/>
              <a:t>1-</a:t>
            </a:r>
            <a:r>
              <a:rPr lang="en-US" altLang="en-US" sz="3200" dirty="0" smtClean="0">
                <a:solidFill>
                  <a:srgbClr val="FF0000"/>
                </a:solidFill>
              </a:rPr>
              <a:t>Lithosphere </a:t>
            </a:r>
            <a:r>
              <a:rPr lang="en-US" altLang="en-US" sz="3200" dirty="0" smtClean="0">
                <a:solidFill>
                  <a:srgbClr val="FFFF00"/>
                </a:solidFill>
              </a:rPr>
              <a:t>BRITTLE </a:t>
            </a:r>
            <a:r>
              <a:rPr lang="en-US" altLang="en-US" sz="3200" dirty="0"/>
              <a:t>(0-~100 km depending on where you are)</a:t>
            </a:r>
            <a:endParaRPr lang="en-US" altLang="en-US" sz="3200" dirty="0">
              <a:solidFill>
                <a:srgbClr val="FFFF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en-US" sz="3200" dirty="0" smtClean="0"/>
              <a:t>2-</a:t>
            </a:r>
            <a:r>
              <a:rPr lang="en-US" altLang="en-US" sz="3200" dirty="0" smtClean="0">
                <a:solidFill>
                  <a:srgbClr val="FF0000"/>
                </a:solidFill>
              </a:rPr>
              <a:t>Asthenosphere </a:t>
            </a:r>
            <a:r>
              <a:rPr lang="en-US" altLang="en-US" sz="3200" dirty="0" smtClean="0">
                <a:solidFill>
                  <a:srgbClr val="92D050"/>
                </a:solidFill>
              </a:rPr>
              <a:t>DUCTILE </a:t>
            </a:r>
            <a:r>
              <a:rPr lang="en-US" altLang="en-US" sz="3200" dirty="0" smtClean="0"/>
              <a:t>(~100-700 km)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3200" dirty="0" smtClean="0"/>
              <a:t>3-</a:t>
            </a:r>
            <a:r>
              <a:rPr lang="en-US" altLang="en-US" sz="3200" dirty="0" smtClean="0">
                <a:solidFill>
                  <a:srgbClr val="FF0000"/>
                </a:solidFill>
              </a:rPr>
              <a:t>Lower mantle (aka. mesosphere) </a:t>
            </a:r>
            <a:r>
              <a:rPr lang="en-US" altLang="en-US" sz="3200" dirty="0" smtClean="0">
                <a:solidFill>
                  <a:srgbClr val="FFFF00"/>
                </a:solidFill>
              </a:rPr>
              <a:t>BRITTLE </a:t>
            </a:r>
            <a:r>
              <a:rPr lang="en-US" altLang="en-US" sz="3200" dirty="0" smtClean="0"/>
              <a:t>(~700-2900 km)</a:t>
            </a:r>
            <a:endParaRPr lang="en-US" altLang="en-US" sz="3200" dirty="0"/>
          </a:p>
          <a:p>
            <a:pPr eaLnBrk="1" hangingPunct="1">
              <a:lnSpc>
                <a:spcPct val="150000"/>
              </a:lnSpc>
            </a:pPr>
            <a:r>
              <a:rPr lang="en-US" altLang="en-US" sz="3200" dirty="0" smtClean="0"/>
              <a:t>4-</a:t>
            </a:r>
            <a:r>
              <a:rPr lang="en-US" altLang="en-US" sz="3200" dirty="0" smtClean="0">
                <a:solidFill>
                  <a:srgbClr val="FF0000"/>
                </a:solidFill>
              </a:rPr>
              <a:t>Outer </a:t>
            </a:r>
            <a:r>
              <a:rPr lang="en-US" altLang="en-US" sz="3200" dirty="0">
                <a:solidFill>
                  <a:srgbClr val="FF0000"/>
                </a:solidFill>
              </a:rPr>
              <a:t>Core </a:t>
            </a:r>
            <a:r>
              <a:rPr lang="en-US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en-US" sz="3200" dirty="0" smtClean="0">
                <a:solidFill>
                  <a:srgbClr val="00B0F0"/>
                </a:solidFill>
              </a:rPr>
              <a:t>LIQUID </a:t>
            </a:r>
            <a:r>
              <a:rPr lang="en-US" altLang="en-US" sz="3200" dirty="0" smtClean="0"/>
              <a:t>(2900-5100 km)</a:t>
            </a:r>
            <a:endParaRPr lang="en-US" altLang="en-US" sz="3200" dirty="0"/>
          </a:p>
          <a:p>
            <a:pPr eaLnBrk="1" hangingPunct="1">
              <a:lnSpc>
                <a:spcPct val="150000"/>
              </a:lnSpc>
            </a:pPr>
            <a:r>
              <a:rPr lang="en-US" altLang="en-US" sz="3200" dirty="0" smtClean="0"/>
              <a:t>5- </a:t>
            </a:r>
            <a:r>
              <a:rPr lang="en-US" altLang="en-US" sz="3200" dirty="0" smtClean="0">
                <a:solidFill>
                  <a:srgbClr val="FF0000"/>
                </a:solidFill>
              </a:rPr>
              <a:t>Inner Core </a:t>
            </a:r>
            <a:r>
              <a:rPr lang="en-US" altLang="en-US" sz="3200" dirty="0" smtClean="0">
                <a:solidFill>
                  <a:srgbClr val="FFFF00"/>
                </a:solidFill>
              </a:rPr>
              <a:t>BRITTLE </a:t>
            </a:r>
            <a:r>
              <a:rPr lang="en-US" altLang="en-US" sz="3200" dirty="0" smtClean="0"/>
              <a:t>(5100 km to center of Earth at 6370 km)</a:t>
            </a:r>
          </a:p>
        </p:txBody>
      </p:sp>
      <p:sp>
        <p:nvSpPr>
          <p:cNvPr id="31748" name="TextBox 3">
            <a:extLst>
              <a:ext uri="{FF2B5EF4-FFF2-40B4-BE49-F238E27FC236}">
                <a16:creationId xmlns:a16="http://schemas.microsoft.com/office/drawing/2014/main" id="{FEC71A25-3EE4-4E87-9448-18524A621748}"/>
              </a:ext>
            </a:extLst>
          </p:cNvPr>
          <p:cNvSpPr txBox="1">
            <a:spLocks noChangeArrowheads="1"/>
          </p:cNvSpPr>
          <p:nvPr/>
        </p:nvSpPr>
        <p:spPr bwMode="auto">
          <a:xfrm rot="21155701">
            <a:off x="7388607" y="5416507"/>
            <a:ext cx="453843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</a:rPr>
              <a:t>Note how the layers alternate </a:t>
            </a:r>
            <a:r>
              <a:rPr lang="en-US" altLang="en-US" sz="2400" dirty="0" err="1">
                <a:solidFill>
                  <a:srgbClr val="FFFF00"/>
                </a:solidFill>
              </a:rPr>
              <a:t>btwn</a:t>
            </a:r>
            <a:r>
              <a:rPr lang="en-US" altLang="en-US" sz="2400" dirty="0">
                <a:solidFill>
                  <a:srgbClr val="FFFF00"/>
                </a:solidFill>
              </a:rPr>
              <a:t> brittle &amp; </a:t>
            </a:r>
            <a:r>
              <a:rPr lang="en-US" altLang="en-US" sz="2400" dirty="0" smtClean="0">
                <a:solidFill>
                  <a:srgbClr val="FFFF00"/>
                </a:solidFill>
              </a:rPr>
              <a:t>flowing behavior!!</a:t>
            </a:r>
            <a:endParaRPr lang="en-US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935C33EF-5B89-4C21-80EF-D53E4639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33" y="116551"/>
            <a:ext cx="8229600" cy="1143000"/>
          </a:xfrm>
        </p:spPr>
        <p:txBody>
          <a:bodyPr/>
          <a:lstStyle/>
          <a:p>
            <a:r>
              <a:rPr lang="en-US" altLang="en-US" dirty="0"/>
              <a:t>The 2 Layering Systems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191DCC5B-E17C-4DD7-8FCD-CDDDA37E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49400"/>
            <a:ext cx="4470400" cy="5473700"/>
          </a:xfrm>
        </p:spPr>
        <p:txBody>
          <a:bodyPr/>
          <a:lstStyle/>
          <a:p>
            <a:pPr>
              <a:defRPr/>
            </a:pPr>
            <a:r>
              <a:rPr lang="en-US" dirty="0"/>
              <a:t>Note: the layers in the 2 systems do not all line up! 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Ex: Mantle ≠ Asthenosphere</a:t>
            </a:r>
          </a:p>
          <a:p>
            <a:pPr lvl="1">
              <a:defRPr/>
            </a:pPr>
            <a:r>
              <a:rPr lang="en-US" dirty="0" smtClean="0"/>
              <a:t>Ex</a:t>
            </a:r>
            <a:r>
              <a:rPr lang="en-US" dirty="0"/>
              <a:t>: Crust ≠ Lithosphere</a:t>
            </a:r>
          </a:p>
          <a:p>
            <a:pPr lvl="1">
              <a:defRPr/>
            </a:pPr>
            <a:endParaRPr lang="en-US" dirty="0"/>
          </a:p>
          <a:p>
            <a:pPr marL="342900" lvl="1" indent="-342900">
              <a:buFontTx/>
              <a:buChar char="•"/>
              <a:defRPr/>
            </a:pPr>
            <a:r>
              <a:rPr lang="en-US" sz="3200" b="1" u="sng" dirty="0"/>
              <a:t>You cannot use the names interchangeably</a:t>
            </a:r>
          </a:p>
          <a:p>
            <a:pPr lvl="1">
              <a:defRPr/>
            </a:pPr>
            <a:r>
              <a:rPr lang="en-US" dirty="0"/>
              <a:t>The systems are based on </a:t>
            </a:r>
          </a:p>
          <a:p>
            <a:pPr lvl="1">
              <a:buFontTx/>
              <a:buNone/>
              <a:defRPr/>
            </a:pPr>
            <a:r>
              <a:rPr lang="en-US" dirty="0"/>
              <a:t>	different things and have</a:t>
            </a:r>
          </a:p>
          <a:p>
            <a:pPr lvl="1">
              <a:buFontTx/>
              <a:buNone/>
              <a:defRPr/>
            </a:pPr>
            <a:r>
              <a:rPr lang="en-US" dirty="0"/>
              <a:t>	different thicknesses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5" name="Picture 2" descr="Image result for layers of the earth">
            <a:extLst>
              <a:ext uri="{FF2B5EF4-FFF2-40B4-BE49-F238E27FC236}">
                <a16:creationId xmlns:a16="http://schemas.microsoft.com/office/drawing/2014/main" id="{2486D8F0-AFDF-4D3B-8BBB-096044D29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402" y="1384300"/>
            <a:ext cx="6692336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r>
              <a:rPr lang="en-US" dirty="0" smtClean="0"/>
              <a:t>Lithosphere vs. Asthenosphere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1"/>
            <a:ext cx="8229600" cy="4525963"/>
          </a:xfrm>
        </p:spPr>
        <p:txBody>
          <a:bodyPr/>
          <a:lstStyle/>
          <a:p>
            <a:r>
              <a:rPr lang="en-US" dirty="0" smtClean="0"/>
              <a:t>Different mechanical </a:t>
            </a:r>
            <a:r>
              <a:rPr lang="en-US" dirty="0" err="1" smtClean="0"/>
              <a:t>behaviour</a:t>
            </a:r>
            <a:endParaRPr lang="en-US" dirty="0" smtClean="0"/>
          </a:p>
          <a:p>
            <a:r>
              <a:rPr lang="en-US" i="1" dirty="0" smtClean="0"/>
              <a:t>Lithosphere</a:t>
            </a:r>
            <a:r>
              <a:rPr lang="en-US" dirty="0" smtClean="0"/>
              <a:t> </a:t>
            </a:r>
            <a:r>
              <a:rPr lang="en-US" dirty="0" smtClean="0"/>
              <a:t>(strong): 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/>
              <a:t>		cold, tends to bend or break</a:t>
            </a:r>
          </a:p>
          <a:p>
            <a:r>
              <a:rPr lang="en-US" i="1" dirty="0" smtClean="0"/>
              <a:t>Asthenosphere</a:t>
            </a:r>
            <a:r>
              <a:rPr lang="en-US" dirty="0" smtClean="0"/>
              <a:t> </a:t>
            </a:r>
            <a:r>
              <a:rPr lang="en-US" dirty="0" smtClean="0"/>
              <a:t>(weak): 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/>
              <a:t>		warm (&gt;1300</a:t>
            </a:r>
            <a:r>
              <a:rPr lang="en-US" sz="2400" baseline="30000" dirty="0"/>
              <a:t>o</a:t>
            </a:r>
            <a:r>
              <a:rPr lang="en-US" sz="2400" dirty="0"/>
              <a:t>C!), weak, tends to slowly flow</a:t>
            </a:r>
            <a:endParaRPr lang="en-US" sz="2400" i="1" dirty="0"/>
          </a:p>
        </p:txBody>
      </p:sp>
      <p:pic>
        <p:nvPicPr>
          <p:cNvPr id="4" name="Picture 10" descr="01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733800"/>
            <a:ext cx="7848600" cy="285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68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09360" y="853441"/>
            <a:ext cx="50596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en-US" sz="2800" dirty="0">
                <a:solidFill>
                  <a:prstClr val="white"/>
                </a:solidFill>
                <a:latin typeface="Calibri"/>
              </a:rPr>
              <a:t>Gravity pulls together material </a:t>
            </a:r>
            <a:r>
              <a:rPr lang="en-US" altLang="en-US" sz="2800" dirty="0" smtClean="0">
                <a:solidFill>
                  <a:prstClr val="white"/>
                </a:solidFill>
                <a:latin typeface="Calibri"/>
              </a:rPr>
              <a:t>in a nebula to make a new star with a surrounding </a:t>
            </a:r>
            <a:r>
              <a:rPr lang="en-US" altLang="en-US" sz="2800" dirty="0" smtClean="0">
                <a:solidFill>
                  <a:srgbClr val="FFFF00"/>
                </a:solidFill>
                <a:latin typeface="Calibri"/>
              </a:rPr>
              <a:t>accretionary </a:t>
            </a:r>
            <a:r>
              <a:rPr lang="en-US" altLang="en-US" sz="2800" dirty="0">
                <a:solidFill>
                  <a:srgbClr val="FFFF00"/>
                </a:solidFill>
                <a:latin typeface="Calibri"/>
              </a:rPr>
              <a:t>disk</a:t>
            </a:r>
          </a:p>
          <a:p>
            <a:pPr>
              <a:defRPr/>
            </a:pP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Figure1.1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7336" y="0"/>
            <a:ext cx="3555784" cy="68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8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Sophie\Documents\SST\victoria-falls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1876"/>
          <a:stretch/>
        </p:blipFill>
        <p:spPr bwMode="auto">
          <a:xfrm>
            <a:off x="1524000" y="1295401"/>
            <a:ext cx="91440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orld ocean crust age ma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4" descr="world ocean crust age map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33" name="Picture 9" descr="C:\Users\Sophie\Documents\SST\Aleutian_arc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 r="16" b="4999"/>
          <a:stretch/>
        </p:blipFill>
        <p:spPr bwMode="auto">
          <a:xfrm>
            <a:off x="1524000" y="5486400"/>
            <a:ext cx="914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2238375" y="2720976"/>
            <a:ext cx="7772400" cy="1470025"/>
          </a:xfrm>
        </p:spPr>
        <p:txBody>
          <a:bodyPr>
            <a:noAutofit/>
          </a:bodyPr>
          <a:lstStyle/>
          <a:p>
            <a:r>
              <a:rPr lang="en-US" sz="8000" dirty="0"/>
              <a:t>PLATE TECTONICS</a:t>
            </a:r>
          </a:p>
        </p:txBody>
      </p:sp>
      <p:pic>
        <p:nvPicPr>
          <p:cNvPr id="1030" name="Picture 6" descr="C:\Users\Sophie\Documents\SST\san_andrea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r="16" b="10015"/>
          <a:stretch/>
        </p:blipFill>
        <p:spPr bwMode="auto">
          <a:xfrm>
            <a:off x="1524000" y="4267200"/>
            <a:ext cx="9142576" cy="12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phie\Documents\SST\Himalaya_Panoramic_1_Larg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" b="5001"/>
          <a:stretch/>
        </p:blipFill>
        <p:spPr bwMode="auto">
          <a:xfrm>
            <a:off x="1524000" y="1"/>
            <a:ext cx="91440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3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Theory of plate tectonics: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676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outer layer of the Earth (lithosphere) consists of separate plates that move with respect to one another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8400" y="2810022"/>
            <a:ext cx="7772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1960’s: relatively new concept!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“Grand unifying theory” of geology </a:t>
            </a:r>
          </a:p>
          <a:p>
            <a:pPr marL="914400" lvl="1" indent="-457200">
              <a:buFontTx/>
              <a:buChar char="-"/>
            </a:pPr>
            <a:r>
              <a:rPr lang="en-US" sz="2800" dirty="0" smtClean="0"/>
              <a:t>Earthquakes</a:t>
            </a:r>
            <a:r>
              <a:rPr lang="en-US" sz="2800" dirty="0"/>
              <a:t>		-   Mountain building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Paleontology	-   Faulting/rifting</a:t>
            </a:r>
          </a:p>
          <a:p>
            <a:pPr marL="914400" lvl="1" indent="-457200">
              <a:buFontTx/>
              <a:buChar char="-"/>
            </a:pPr>
            <a:r>
              <a:rPr lang="en-US" sz="2800" dirty="0" smtClean="0"/>
              <a:t>Volcanism</a:t>
            </a:r>
            <a:r>
              <a:rPr lang="en-US" sz="2800" dirty="0"/>
              <a:t>		-   Life</a:t>
            </a:r>
            <a:r>
              <a:rPr lang="en-US" sz="2800" dirty="0" smtClean="0"/>
              <a:t>!!!</a:t>
            </a:r>
          </a:p>
          <a:p>
            <a:pPr marL="914400" lvl="1" indent="-457200">
              <a:buFontTx/>
              <a:buChar char="-"/>
            </a:pPr>
            <a:r>
              <a:rPr lang="en-US" sz="2800" dirty="0" smtClean="0">
                <a:solidFill>
                  <a:srgbClr val="FFFF00"/>
                </a:solidFill>
              </a:rPr>
              <a:t>Distribution of resources!</a:t>
            </a:r>
            <a:endParaRPr lang="en-US" sz="2800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314" y="0"/>
            <a:ext cx="10515600" cy="1325563"/>
          </a:xfrm>
        </p:spPr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314" y="1178353"/>
            <a:ext cx="4113944" cy="52161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Lithosphere broken up into 12 major and many minor plates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/>
              <a:t>move/glide </a:t>
            </a:r>
            <a:r>
              <a:rPr lang="en-US" sz="2400" dirty="0"/>
              <a:t>over </a:t>
            </a:r>
            <a:r>
              <a:rPr lang="en-US" sz="2400" dirty="0" smtClean="0"/>
              <a:t>weak asthenosphere</a:t>
            </a:r>
            <a:r>
              <a:rPr lang="en-US" sz="2400" dirty="0"/>
              <a:t>.</a:t>
            </a:r>
          </a:p>
          <a:p>
            <a:endParaRPr lang="en-US" dirty="0" smtClean="0"/>
          </a:p>
          <a:p>
            <a:r>
              <a:rPr lang="en-US" dirty="0" smtClean="0"/>
              <a:t>Plate boundaries do not necessarily correspond to edge of continent</a:t>
            </a:r>
          </a:p>
          <a:p>
            <a:endParaRPr lang="en-US" dirty="0" smtClean="0"/>
          </a:p>
          <a:p>
            <a:r>
              <a:rPr lang="en-US" dirty="0" smtClean="0"/>
              <a:t>Plates move relative to one another</a:t>
            </a:r>
          </a:p>
          <a:p>
            <a:endParaRPr lang="en-US" dirty="0" smtClean="0"/>
          </a:p>
          <a:p>
            <a:r>
              <a:rPr lang="en-US" dirty="0" smtClean="0"/>
              <a:t>Minimal deformation in interior of plates.</a:t>
            </a:r>
          </a:p>
        </p:txBody>
      </p:sp>
      <p:pic>
        <p:nvPicPr>
          <p:cNvPr id="4" name="Picture 5" descr="f02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073" y="956691"/>
            <a:ext cx="7308841" cy="543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99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510" y="483151"/>
            <a:ext cx="8128000" cy="5379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362200" y="3804861"/>
            <a:ext cx="1348030" cy="7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921322" y="4076700"/>
            <a:ext cx="178428" cy="1913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38601" y="5862261"/>
            <a:ext cx="4106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Passive margin – no subduction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3385" y="3465562"/>
            <a:ext cx="1074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Active</a:t>
            </a:r>
          </a:p>
          <a:p>
            <a:r>
              <a:rPr lang="en-US" sz="2400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18579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Three Types of Plate Boundaries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9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697" y="373948"/>
            <a:ext cx="8231249" cy="577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1133" y="2859823"/>
            <a:ext cx="121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Divergent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6001" y="5745809"/>
            <a:ext cx="126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93720" y="3259933"/>
            <a:ext cx="1403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Convergent</a:t>
            </a:r>
          </a:p>
        </p:txBody>
      </p:sp>
    </p:spTree>
    <p:extLst>
      <p:ext uri="{BB962C8B-B14F-4D97-AF65-F5344CB8AC3E}">
        <p14:creationId xmlns:p14="http://schemas.microsoft.com/office/powerpoint/2010/main" val="6920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Plate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0" y="1066801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Divergent</a:t>
            </a:r>
            <a:r>
              <a:rPr lang="en-US" sz="3200" dirty="0" smtClean="0"/>
              <a:t> – plates move apart.</a:t>
            </a:r>
          </a:p>
          <a:p>
            <a:pPr lvl="1"/>
            <a:r>
              <a:rPr lang="en-US" dirty="0"/>
              <a:t>Lithosphere thickens away from the ridge axis.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87249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7924800" y="2438400"/>
            <a:ext cx="1828800" cy="838200"/>
            <a:chOff x="2832" y="1693"/>
            <a:chExt cx="1383" cy="696"/>
          </a:xfrm>
        </p:grpSpPr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3600" y="1872"/>
              <a:ext cx="615" cy="306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2832" y="1872"/>
              <a:ext cx="615" cy="306"/>
            </a:xfrm>
            <a:prstGeom prst="left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3525" y="1693"/>
              <a:ext cx="2" cy="696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948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Plate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0" y="1066801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Convergent</a:t>
            </a:r>
            <a:r>
              <a:rPr lang="en-US" sz="3200" dirty="0" smtClean="0"/>
              <a:t> – plates move together.</a:t>
            </a:r>
          </a:p>
          <a:p>
            <a:pPr lvl="1"/>
            <a:r>
              <a:rPr lang="en-US" dirty="0"/>
              <a:t>Process of plate consumption = </a:t>
            </a:r>
            <a:r>
              <a:rPr lang="en-US" b="1" dirty="0"/>
              <a:t>subduction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8915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7848600" y="2362200"/>
            <a:ext cx="1981200" cy="838200"/>
            <a:chOff x="2400" y="912"/>
            <a:chExt cx="1431" cy="672"/>
          </a:xfrm>
        </p:grpSpPr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>
              <a:off x="2400" y="1104"/>
              <a:ext cx="615" cy="306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3216" y="1104"/>
              <a:ext cx="615" cy="306"/>
            </a:xfrm>
            <a:prstGeom prst="left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3120" y="912"/>
              <a:ext cx="0" cy="672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7301132" y="5064369"/>
            <a:ext cx="1153551" cy="3938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4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Plate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0" y="1066801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Transform</a:t>
            </a:r>
            <a:r>
              <a:rPr lang="en-US" sz="3200" dirty="0" smtClean="0"/>
              <a:t> – plates slide against each other.</a:t>
            </a:r>
          </a:p>
          <a:p>
            <a:pPr lvl="1"/>
            <a:r>
              <a:rPr lang="en-US" dirty="0"/>
              <a:t>Neither creation nor destruction of lithosphere.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33601"/>
            <a:ext cx="82296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8305801" y="4953000"/>
            <a:ext cx="942975" cy="1295400"/>
            <a:chOff x="3936" y="2448"/>
            <a:chExt cx="882" cy="816"/>
          </a:xfrm>
        </p:grpSpPr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>
              <a:off x="3936" y="2544"/>
              <a:ext cx="306" cy="615"/>
            </a:xfrm>
            <a:prstGeom prst="up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4512" y="2592"/>
              <a:ext cx="306" cy="615"/>
            </a:xfrm>
            <a:prstGeom prst="down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4368" y="2448"/>
              <a:ext cx="0" cy="816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179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66762" y="76200"/>
            <a:ext cx="8229600" cy="1143000"/>
          </a:xfrm>
        </p:spPr>
        <p:txBody>
          <a:bodyPr/>
          <a:lstStyle/>
          <a:p>
            <a:r>
              <a:rPr lang="en-US" dirty="0" smtClean="0"/>
              <a:t>Divergent Plate Boundaries</a:t>
            </a:r>
            <a:endParaRPr lang="en-US" dirty="0"/>
          </a:p>
        </p:txBody>
      </p:sp>
      <p:pic>
        <p:nvPicPr>
          <p:cNvPr id="4" name="SoAtlantic_CutGlobe.mo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4825" y="1962150"/>
            <a:ext cx="60340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7848600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Courtesy of Tanya Atwater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66762" y="11430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Sea-floor spreading pulls plates apart</a:t>
            </a:r>
          </a:p>
          <a:p>
            <a:r>
              <a:rPr lang="en-US" dirty="0"/>
              <a:t>Magma wells up to fill gap and cools</a:t>
            </a:r>
          </a:p>
        </p:txBody>
      </p:sp>
    </p:spTree>
    <p:extLst>
      <p:ext uri="{BB962C8B-B14F-4D97-AF65-F5344CB8AC3E}">
        <p14:creationId xmlns:p14="http://schemas.microsoft.com/office/powerpoint/2010/main" val="417981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1CBB-8D9F-4C6F-9C1E-4793DDB52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C6A5BFED-D49A-41AC-9B31-64DE21681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3" y="141988"/>
            <a:ext cx="11267227" cy="660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53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JMG\Documents\UCSB Classes\07 - Summer 2014 E2\MARSHAK Materials\Artwork_Marshak\ch02\0217a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57" y="746920"/>
            <a:ext cx="6798889" cy="53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9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Mid-Ocean Ridges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401"/>
            <a:ext cx="7435850" cy="49210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Mid-Ocean Ridges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531" y="1447801"/>
            <a:ext cx="7002941" cy="469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9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09"/>
            <a:ext cx="10515600" cy="1325563"/>
          </a:xfrm>
        </p:spPr>
        <p:txBody>
          <a:bodyPr/>
          <a:lstStyle/>
          <a:p>
            <a:r>
              <a:rPr lang="en-US" dirty="0" smtClean="0"/>
              <a:t>Hydrothermal Alteration</a:t>
            </a:r>
            <a:endParaRPr lang="en-US" dirty="0"/>
          </a:p>
        </p:txBody>
      </p:sp>
      <p:pic>
        <p:nvPicPr>
          <p:cNvPr id="4" name="Content Placeholder 3" descr="0709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62" y="1295003"/>
            <a:ext cx="8010476" cy="541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2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Hydrothermal Vents</a:t>
            </a:r>
            <a:endParaRPr lang="en-US" dirty="0"/>
          </a:p>
        </p:txBody>
      </p:sp>
      <p:pic>
        <p:nvPicPr>
          <p:cNvPr id="4" name="Picture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87" y="1643750"/>
            <a:ext cx="6781429" cy="437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7391400" y="1447800"/>
            <a:ext cx="1371600" cy="1066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66538" y="977900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rich in dissolved 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78897" y="6151218"/>
            <a:ext cx="3812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Our first ore deposit!!</a:t>
            </a:r>
            <a:endParaRPr lang="en-US" sz="3200" dirty="0"/>
          </a:p>
        </p:txBody>
      </p:sp>
      <p:pic>
        <p:nvPicPr>
          <p:cNvPr id="1026" name="Picture 2" descr="https://upload.wikimedia.org/wikipedia/commons/thumb/5/5b/Kidd_Mine.jpg/220px-Kidd_M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22" y="2212734"/>
            <a:ext cx="4786122" cy="328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45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076" y="154745"/>
            <a:ext cx="1000447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Continental </a:t>
            </a:r>
            <a:r>
              <a:rPr lang="en-US" dirty="0" smtClean="0"/>
              <a:t>Rifts = birth of a divergent margin</a:t>
            </a:r>
            <a:endParaRPr lang="en-US" dirty="0"/>
          </a:p>
        </p:txBody>
      </p:sp>
      <p:pic>
        <p:nvPicPr>
          <p:cNvPr id="4" name="Picture 3" descr="continental rift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1" y="1135879"/>
            <a:ext cx="5203825" cy="5486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8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mage result for differentiation of earth">
            <a:extLst>
              <a:ext uri="{FF2B5EF4-FFF2-40B4-BE49-F238E27FC236}">
                <a16:creationId xmlns:a16="http://schemas.microsoft.com/office/drawing/2014/main" id="{93EFE427-38B5-4D54-BB5D-23C33E1A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225040" y="4297680"/>
            <a:ext cx="3535680" cy="2103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1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030" y="1245750"/>
            <a:ext cx="2224886" cy="181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3" y="586501"/>
            <a:ext cx="1891004" cy="131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6087" y="1532570"/>
            <a:ext cx="7485913" cy="484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Title 1"/>
          <p:cNvSpPr txBox="1">
            <a:spLocks/>
          </p:cNvSpPr>
          <p:nvPr/>
        </p:nvSpPr>
        <p:spPr bwMode="auto">
          <a:xfrm>
            <a:off x="5527258" y="5569157"/>
            <a:ext cx="4622582" cy="945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2800" dirty="0" smtClean="0">
                <a:solidFill>
                  <a:prstClr val="white"/>
                </a:solidFill>
                <a:cs typeface="Arial" pitchFamily="34" charset="0"/>
              </a:rPr>
              <a:t>(Gravity </a:t>
            </a:r>
            <a:r>
              <a:rPr lang="en-US" altLang="en-US" sz="2800" dirty="0">
                <a:solidFill>
                  <a:prstClr val="white"/>
                </a:solidFill>
                <a:cs typeface="Arial" pitchFamily="34" charset="0"/>
              </a:rPr>
              <a:t>makes planets </a:t>
            </a:r>
            <a:r>
              <a:rPr lang="en-US" altLang="en-US" sz="2800" dirty="0" smtClean="0">
                <a:solidFill>
                  <a:prstClr val="white"/>
                </a:solidFill>
                <a:cs typeface="Arial" pitchFamily="34" charset="0"/>
              </a:rPr>
              <a:t>round)</a:t>
            </a:r>
            <a:endParaRPr lang="en-US" altLang="en-US" sz="28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003" y="4428321"/>
            <a:ext cx="7661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Gravitational attraction and turbulence in the swirling accretionary disk cause objects to collide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 rot="700644">
            <a:off x="1937110" y="519066"/>
            <a:ext cx="2187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Planetesimals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 rot="860262">
            <a:off x="7056611" y="1703324"/>
            <a:ext cx="205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Protoplanets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 rot="1812201">
            <a:off x="10884452" y="3694524"/>
            <a:ext cx="1250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Planets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67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olar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98247" cy="68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2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C8098121-6F56-47AE-81D3-12104B8D3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90613"/>
            <a:ext cx="7620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5400" y="314505"/>
            <a:ext cx="102207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Forming Earth as we know it – Earth’s layers</a:t>
            </a:r>
            <a:endParaRPr lang="en-US" sz="4400" dirty="0"/>
          </a:p>
        </p:txBody>
      </p:sp>
      <p:sp>
        <p:nvSpPr>
          <p:cNvPr id="3" name="Right Bracket 2"/>
          <p:cNvSpPr/>
          <p:nvPr/>
        </p:nvSpPr>
        <p:spPr>
          <a:xfrm rot="18266712">
            <a:off x="8218815" y="1160878"/>
            <a:ext cx="416295" cy="2545335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ket 4"/>
          <p:cNvSpPr/>
          <p:nvPr/>
        </p:nvSpPr>
        <p:spPr>
          <a:xfrm rot="5400000">
            <a:off x="5088337" y="4092966"/>
            <a:ext cx="416295" cy="3362177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73036" y="1535382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Fe+Ni</a:t>
            </a:r>
            <a:r>
              <a:rPr lang="en-US" sz="3600" dirty="0" smtClean="0"/>
              <a:t> Core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701162" y="6077442"/>
            <a:ext cx="5671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Silicate (</a:t>
            </a:r>
            <a:r>
              <a:rPr lang="en-US" sz="2800" dirty="0" err="1" smtClean="0"/>
              <a:t>S+O+other</a:t>
            </a:r>
            <a:r>
              <a:rPr lang="en-US" sz="2800" dirty="0" smtClean="0"/>
              <a:t>) Mantle and Crust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0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A2C9F7A7-9777-480E-A3F0-87BC5DD2B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44" y="1042671"/>
            <a:ext cx="10042692" cy="401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011" y="5375493"/>
            <a:ext cx="12087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000" dirty="0" smtClean="0">
                <a:solidFill>
                  <a:srgbClr val="FF0000"/>
                </a:solidFill>
                <a:latin typeface="Calibri"/>
              </a:rPr>
              <a:t>Diff</a:t>
            </a:r>
            <a:r>
              <a:rPr lang="en-US" sz="4000" dirty="0" smtClean="0">
                <a:solidFill>
                  <a:srgbClr val="FFC000"/>
                </a:solidFill>
                <a:latin typeface="Calibri"/>
              </a:rPr>
              <a:t>ere</a:t>
            </a:r>
            <a:r>
              <a:rPr lang="en-US" sz="4000" dirty="0" smtClean="0">
                <a:solidFill>
                  <a:srgbClr val="FFFF00"/>
                </a:solidFill>
                <a:latin typeface="Calibri"/>
              </a:rPr>
              <a:t>ntia</a:t>
            </a:r>
            <a:r>
              <a:rPr lang="en-US" sz="4000" dirty="0" smtClean="0">
                <a:solidFill>
                  <a:prstClr val="white"/>
                </a:solidFill>
                <a:latin typeface="Calibri"/>
              </a:rPr>
              <a:t>tion = separating into chemically distinct layers</a:t>
            </a:r>
            <a:endParaRPr lang="en-US" sz="4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75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37DDB2F-C103-4379-9F60-B968C3C4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100" y="287338"/>
            <a:ext cx="8229600" cy="1143000"/>
          </a:xfrm>
        </p:spPr>
        <p:txBody>
          <a:bodyPr/>
          <a:lstStyle/>
          <a:p>
            <a:r>
              <a:rPr lang="en-US" altLang="en-US" dirty="0"/>
              <a:t>Density Review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F79AC764-8CEA-4524-B52B-13C493AF0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701801"/>
            <a:ext cx="8229600" cy="4525963"/>
          </a:xfrm>
        </p:spPr>
        <p:txBody>
          <a:bodyPr/>
          <a:lstStyle/>
          <a:p>
            <a:r>
              <a:rPr lang="en-US" altLang="en-US" dirty="0"/>
              <a:t>In case you don’t remember…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Density</a:t>
            </a:r>
            <a:r>
              <a:rPr lang="en-US" altLang="en-US" dirty="0"/>
              <a:t>- mass per unit volume. D = M / V </a:t>
            </a:r>
          </a:p>
          <a:p>
            <a:pPr lvl="1"/>
            <a:r>
              <a:rPr lang="en-US" altLang="en-US" dirty="0"/>
              <a:t>Ex: g/cm</a:t>
            </a:r>
            <a:r>
              <a:rPr lang="en-US" altLang="en-US" baseline="30000" dirty="0"/>
              <a:t>3</a:t>
            </a:r>
            <a:r>
              <a:rPr lang="en-US" altLang="en-US" dirty="0"/>
              <a:t> or pounds/gallon</a:t>
            </a:r>
          </a:p>
          <a:p>
            <a:r>
              <a:rPr lang="en-US" altLang="en-US" dirty="0"/>
              <a:t>Rocks, minerals, elements, </a:t>
            </a:r>
            <a:r>
              <a:rPr lang="en-US" altLang="en-US" dirty="0" err="1"/>
              <a:t>etc</a:t>
            </a:r>
            <a:r>
              <a:rPr lang="en-US" altLang="en-US" dirty="0"/>
              <a:t> all have different densities</a:t>
            </a:r>
          </a:p>
          <a:p>
            <a:r>
              <a:rPr lang="en-US" altLang="en-US" dirty="0"/>
              <a:t>Materials with different densities tend to separate</a:t>
            </a:r>
          </a:p>
          <a:p>
            <a:pPr lvl="1"/>
            <a:r>
              <a:rPr lang="en-US" altLang="en-US" dirty="0"/>
              <a:t>Ex: oil and water separate in a test </a:t>
            </a:r>
          </a:p>
          <a:p>
            <a:pPr lvl="1">
              <a:buFontTx/>
              <a:buNone/>
            </a:pPr>
            <a:r>
              <a:rPr lang="en-US" altLang="en-US" dirty="0"/>
              <a:t>	tube b/c they have different densities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7652" name="Picture 5" descr="C:\Users\acoulso\Desktop\A3500121-Oil_floating_on_water-SPL.jpg">
            <a:extLst>
              <a:ext uri="{FF2B5EF4-FFF2-40B4-BE49-F238E27FC236}">
                <a16:creationId xmlns:a16="http://schemas.microsoft.com/office/drawing/2014/main" id="{72E2B8A5-655F-4919-9C76-D9A8F16A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900" y="1701801"/>
            <a:ext cx="2914505" cy="400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C59303-DCB3-4346-95A7-381313F67F5C}"/>
              </a:ext>
            </a:extLst>
          </p:cNvPr>
          <p:cNvCxnSpPr/>
          <p:nvPr/>
        </p:nvCxnSpPr>
        <p:spPr>
          <a:xfrm>
            <a:off x="6057900" y="4813300"/>
            <a:ext cx="2768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6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</TotalTime>
  <Words>1181</Words>
  <Application>Microsoft Office PowerPoint</Application>
  <PresentationFormat>Widescreen</PresentationFormat>
  <Paragraphs>173</Paragraphs>
  <Slides>35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ＭＳ Ｐゴシック</vt:lpstr>
      <vt:lpstr>ＭＳ Ｐゴシック</vt:lpstr>
      <vt:lpstr>Arial</vt:lpstr>
      <vt:lpstr>Calibri</vt:lpstr>
      <vt:lpstr>Calibri Light</vt:lpstr>
      <vt:lpstr>Wingdings</vt:lpstr>
      <vt:lpstr>Office Theme</vt:lpstr>
      <vt:lpstr>Lecture 3 – formation of the Earth and Earth’s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Density Review</vt:lpstr>
      <vt:lpstr>Earth’s composition</vt:lpstr>
      <vt:lpstr>PowerPoint Presentation</vt:lpstr>
      <vt:lpstr>PowerPoint Presentation</vt:lpstr>
      <vt:lpstr>PowerPoint Presentation</vt:lpstr>
      <vt:lpstr>Compositional Layers of the Earth</vt:lpstr>
      <vt:lpstr>The Crust:     2 types</vt:lpstr>
      <vt:lpstr>Physical Layers of the Earth</vt:lpstr>
      <vt:lpstr>Physical Layers of the Earth</vt:lpstr>
      <vt:lpstr>The 2 Layering Systems</vt:lpstr>
      <vt:lpstr>Lithosphere vs. Asthenosphere</vt:lpstr>
      <vt:lpstr>PLATE TECTONICS</vt:lpstr>
      <vt:lpstr>Theory of plate tectonics:</vt:lpstr>
      <vt:lpstr>Key Points</vt:lpstr>
      <vt:lpstr>PowerPoint Presentation</vt:lpstr>
      <vt:lpstr>Three Types of Plate Boundaries</vt:lpstr>
      <vt:lpstr>PowerPoint Presentation</vt:lpstr>
      <vt:lpstr>Plate Boundaries</vt:lpstr>
      <vt:lpstr>Plate Boundaries</vt:lpstr>
      <vt:lpstr>Plate Boundaries</vt:lpstr>
      <vt:lpstr>Divergent Plate Boundaries</vt:lpstr>
      <vt:lpstr>PowerPoint Presentation</vt:lpstr>
      <vt:lpstr>Mid-Ocean Ridges</vt:lpstr>
      <vt:lpstr>Mid-Ocean Ridges</vt:lpstr>
      <vt:lpstr>Hydrothermal Alteration</vt:lpstr>
      <vt:lpstr>Hydrothermal Vents</vt:lpstr>
      <vt:lpstr>Continental Rifts = birth of a divergent margin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Mary Katherine Fidler</cp:lastModifiedBy>
  <cp:revision>33</cp:revision>
  <dcterms:created xsi:type="dcterms:W3CDTF">2018-01-12T17:59:57Z</dcterms:created>
  <dcterms:modified xsi:type="dcterms:W3CDTF">2018-08-31T14:41:41Z</dcterms:modified>
</cp:coreProperties>
</file>